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Chiller" panose="04020404031007020602" pitchFamily="82" charset="0"/>
      <p:regular r:id="rId13"/>
    </p:embeddedFont>
    <p:embeddedFont>
      <p:font typeface="Merriweather" panose="000005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C"/>
    <a:srgbClr val="09151B"/>
    <a:srgbClr val="091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1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218" y="930712"/>
            <a:ext cx="7553563" cy="3919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Water Tank Level Management using ESP32 and Ultrasonic Sensor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5218" y="5191006"/>
            <a:ext cx="7553563" cy="1454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innovative system leverages the power of the ESP32 microcontroller and an ultrasonic sensor to precisely monitor and manage water tank levels, ensuring efficient and sustainable water usage.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2302" y="6901101"/>
            <a:ext cx="1934408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80899-192E-CF99-9D70-9269706ADE4E}"/>
              </a:ext>
            </a:extLst>
          </p:cNvPr>
          <p:cNvSpPr txBox="1"/>
          <p:nvPr/>
        </p:nvSpPr>
        <p:spPr>
          <a:xfrm>
            <a:off x="4081347" y="3514636"/>
            <a:ext cx="6467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Chiller" panose="040204040310070206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887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446" y="934045"/>
            <a:ext cx="7641908" cy="2011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the Problem and Importance of Water Conservation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7446" y="3508891"/>
            <a:ext cx="482798" cy="48279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7944" y="3589258"/>
            <a:ext cx="141684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4795" y="3508891"/>
            <a:ext cx="268247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Water Scarcity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4795" y="3972878"/>
            <a:ext cx="3016329" cy="1716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Many regions face critical water shortages, necessitating proactive management of this valuable resource.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675" y="3508891"/>
            <a:ext cx="482798" cy="48279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10813" y="3589258"/>
            <a:ext cx="192524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3024" y="3508891"/>
            <a:ext cx="3001447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Environmental Impact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3024" y="3972878"/>
            <a:ext cx="3016329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Inefficient water usage can lead to ecological damage and depletion of groundwater reserves.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7446" y="6145054"/>
            <a:ext cx="482798" cy="48279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88656" y="6225421"/>
            <a:ext cx="18026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4795" y="6145054"/>
            <a:ext cx="268247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Cost Savings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4795" y="6609040"/>
            <a:ext cx="694455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Effective water conservation measures can significantly reduce utility bills and operational costs.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290780-1034-E369-E68C-E5BB61B23F0C}"/>
              </a:ext>
            </a:extLst>
          </p:cNvPr>
          <p:cNvSpPr/>
          <p:nvPr/>
        </p:nvSpPr>
        <p:spPr>
          <a:xfrm>
            <a:off x="12600878" y="7582829"/>
            <a:ext cx="1940312" cy="527947"/>
          </a:xfrm>
          <a:prstGeom prst="rect">
            <a:avLst/>
          </a:prstGeom>
          <a:solidFill>
            <a:srgbClr val="0914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18203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Overview of the ESP32 Microcontroller and Ultrasonic Sensor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77759"/>
            <a:ext cx="342959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ESP32 Microcontroller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0100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powerful, low-power, and Wi-Fi-enabled microcontroller ideal for IoT applications.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7775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Ultrasonic Sensor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610100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non-contact distance measurement device that can accurately detect water levels.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77759"/>
            <a:ext cx="352401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Integration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0100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ESP32 and ultrasonic sensor work together to create a comprehensive water tank monitoring system.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82F78F-5EB2-9BAB-668B-5B9191D7EDBA}"/>
              </a:ext>
            </a:extLst>
          </p:cNvPr>
          <p:cNvSpPr/>
          <p:nvPr/>
        </p:nvSpPr>
        <p:spPr>
          <a:xfrm>
            <a:off x="12836324" y="7743463"/>
            <a:ext cx="1689904" cy="370390"/>
          </a:xfrm>
          <a:prstGeom prst="rect">
            <a:avLst/>
          </a:prstGeom>
          <a:solidFill>
            <a:srgbClr val="09151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651748"/>
            <a:ext cx="7617143" cy="1363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 Integration and Data Collection Mechanism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29" y="2342436"/>
            <a:ext cx="1090732" cy="17450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81344" y="2560558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Sensor Placement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81344" y="3032165"/>
            <a:ext cx="6199227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ultrasonic sensor is positioned to measure the water level in the tank.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29" y="4087535"/>
            <a:ext cx="1090732" cy="17450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81344" y="4305657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Acquisition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81344" y="4777264"/>
            <a:ext cx="6199227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ESP32 microcontroller collects real-time water level data from the sensor.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29" y="5832634"/>
            <a:ext cx="1090732" cy="17450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81344" y="6050756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Processing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81344" y="6522363"/>
            <a:ext cx="6199227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ESP32 processes the sensor data and prepares it for further actions.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15609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App Development for Remote Monitoring and Control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1751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Intuitive Interface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807506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mobile app provides a user-friendly dashboard to view real-time water levels.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41751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Remote Access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807506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can monitor and control the water tank from anywhere, using their mobile devices.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1751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Customizable Alerts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807506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app allows users to set personalized notifications for low or high water levels.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1F8AC-B876-B62B-18F4-C0A871676FD1}"/>
              </a:ext>
            </a:extLst>
          </p:cNvPr>
          <p:cNvSpPr/>
          <p:nvPr/>
        </p:nvSpPr>
        <p:spPr>
          <a:xfrm>
            <a:off x="12871048" y="7743463"/>
            <a:ext cx="1643605" cy="381965"/>
          </a:xfrm>
          <a:prstGeom prst="rect">
            <a:avLst/>
          </a:prstGeom>
          <a:solidFill>
            <a:srgbClr val="0915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617" y="728662"/>
            <a:ext cx="7654766" cy="1329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Water Level Monitoring and Automated Tank Filling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52274" y="2377202"/>
            <a:ext cx="22860" cy="5123736"/>
          </a:xfrm>
          <a:prstGeom prst="roundRect">
            <a:avLst>
              <a:gd name="adj" fmla="val 390900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280160" y="2844403"/>
            <a:ext cx="744617" cy="22860"/>
          </a:xfrm>
          <a:prstGeom prst="roundRect">
            <a:avLst>
              <a:gd name="adj" fmla="val 390900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824389" y="2616518"/>
            <a:ext cx="478631" cy="47863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3458" y="2696289"/>
            <a:ext cx="14049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233851" y="2589848"/>
            <a:ext cx="265949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Level Monitoring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33851" y="3049905"/>
            <a:ext cx="6165533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ESP32 continuously monitors the water level using the ultrasonic sensor.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80160" y="4623197"/>
            <a:ext cx="744617" cy="22860"/>
          </a:xfrm>
          <a:prstGeom prst="roundRect">
            <a:avLst>
              <a:gd name="adj" fmla="val 390900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824389" y="4395311"/>
            <a:ext cx="478631" cy="47863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8216" y="4475083"/>
            <a:ext cx="19085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233851" y="4368641"/>
            <a:ext cx="265949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Filling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33851" y="4828699"/>
            <a:ext cx="6165533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When the level drops below a set threshold, the system triggers an automated filling process.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80160" y="6401991"/>
            <a:ext cx="744617" cy="22860"/>
          </a:xfrm>
          <a:prstGeom prst="roundRect">
            <a:avLst>
              <a:gd name="adj" fmla="val 390900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824389" y="6174105"/>
            <a:ext cx="478631" cy="478631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4288" y="6253877"/>
            <a:ext cx="17871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233851" y="6147435"/>
            <a:ext cx="265949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Precision Control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33851" y="6607492"/>
            <a:ext cx="6165533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ensures the tank is filled to the optimal level, preventing waste or overflow.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82D1A-5EAD-7334-E6FC-9E3F0627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792"/>
            <a:ext cx="14630400" cy="8220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E737B0-EBBF-C006-81D8-F2CD2E2C1FE1}"/>
              </a:ext>
            </a:extLst>
          </p:cNvPr>
          <p:cNvSpPr txBox="1"/>
          <p:nvPr/>
        </p:nvSpPr>
        <p:spPr>
          <a:xfrm>
            <a:off x="624468" y="446048"/>
            <a:ext cx="308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1374832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19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695" y="3467100"/>
            <a:ext cx="13039011" cy="1420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Notifications and Alerts for Efficient Water Usage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5" y="5228987"/>
            <a:ext cx="568285" cy="568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695" y="6024563"/>
            <a:ext cx="2841903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Level Alert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5695" y="6516053"/>
            <a:ext cx="4118967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receive real-time notifications when the water level drops below a critical threshold.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657" y="5228987"/>
            <a:ext cx="568285" cy="568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5657" y="6024563"/>
            <a:ext cx="2841903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Level Alert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5657" y="6516053"/>
            <a:ext cx="4118967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triggers alerts to prevent tank overflow and water wastage.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619" y="5228987"/>
            <a:ext cx="568285" cy="568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619" y="6024563"/>
            <a:ext cx="2841903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Usage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619" y="6516053"/>
            <a:ext cx="4118967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app provides detailed water usage data to help users optimize their consumption.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760D076-51EC-2059-625F-1D627C356903}"/>
              </a:ext>
            </a:extLst>
          </p:cNvPr>
          <p:cNvSpPr/>
          <p:nvPr/>
        </p:nvSpPr>
        <p:spPr>
          <a:xfrm>
            <a:off x="12847899" y="7789762"/>
            <a:ext cx="1655179" cy="358815"/>
          </a:xfrm>
          <a:prstGeom prst="roundRect">
            <a:avLst/>
          </a:prstGeom>
          <a:solidFill>
            <a:srgbClr val="09151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6653" y="873443"/>
            <a:ext cx="7450693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Future Improvements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846653" y="2747843"/>
            <a:ext cx="3604498" cy="2570321"/>
          </a:xfrm>
          <a:prstGeom prst="roundRect">
            <a:avLst>
              <a:gd name="adj" fmla="val 39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6089" y="2997279"/>
            <a:ext cx="3070503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Sustainable Solution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096089" y="3520440"/>
            <a:ext cx="3105626" cy="1548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system helps conserve water, reduce costs, and minimize the environmental impact.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2968" y="2747843"/>
            <a:ext cx="3604498" cy="2570321"/>
          </a:xfrm>
          <a:prstGeom prst="roundRect">
            <a:avLst>
              <a:gd name="adj" fmla="val 395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403" y="2997279"/>
            <a:ext cx="3023711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Scalable Design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4942403" y="3520440"/>
            <a:ext cx="3105626" cy="1548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modular architecture allows for easy integration with existing water infrastructure.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46653" y="5559981"/>
            <a:ext cx="7450693" cy="1796177"/>
          </a:xfrm>
          <a:prstGeom prst="roundRect">
            <a:avLst>
              <a:gd name="adj" fmla="val 565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6089" y="5809417"/>
            <a:ext cx="3295174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Enhancements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096089" y="6332577"/>
            <a:ext cx="6951821" cy="774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Incorporating machine learning for predictive analytics and automated decision-making.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439</Words>
  <Application>Microsoft Office PowerPoint</Application>
  <PresentationFormat>Custom</PresentationFormat>
  <Paragraphs>67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Merriweather</vt:lpstr>
      <vt:lpstr>Chiller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RAVI RATNA</cp:lastModifiedBy>
  <cp:revision>3</cp:revision>
  <dcterms:created xsi:type="dcterms:W3CDTF">2024-10-26T07:33:21Z</dcterms:created>
  <dcterms:modified xsi:type="dcterms:W3CDTF">2024-10-26T07:51:43Z</dcterms:modified>
</cp:coreProperties>
</file>